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24"/>
  </p:notesMasterIdLst>
  <p:sldIdLst>
    <p:sldId id="256" r:id="rId2"/>
    <p:sldId id="257" r:id="rId3"/>
    <p:sldId id="258" r:id="rId4"/>
    <p:sldId id="265" r:id="rId5"/>
    <p:sldId id="260" r:id="rId6"/>
    <p:sldId id="261" r:id="rId7"/>
    <p:sldId id="266" r:id="rId8"/>
    <p:sldId id="267" r:id="rId9"/>
    <p:sldId id="278" r:id="rId10"/>
    <p:sldId id="274" r:id="rId11"/>
    <p:sldId id="275" r:id="rId12"/>
    <p:sldId id="268" r:id="rId13"/>
    <p:sldId id="276" r:id="rId14"/>
    <p:sldId id="269" r:id="rId15"/>
    <p:sldId id="270" r:id="rId16"/>
    <p:sldId id="262" r:id="rId17"/>
    <p:sldId id="263" r:id="rId18"/>
    <p:sldId id="264" r:id="rId19"/>
    <p:sldId id="271" r:id="rId20"/>
    <p:sldId id="272" r:id="rId21"/>
    <p:sldId id="273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40" autoAdjust="0"/>
    <p:restoredTop sz="94577"/>
  </p:normalViewPr>
  <p:slideViewPr>
    <p:cSldViewPr snapToGrid="0">
      <p:cViewPr varScale="1">
        <p:scale>
          <a:sx n="116" d="100"/>
          <a:sy n="116" d="100"/>
        </p:scale>
        <p:origin x="8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1688D4-ED0E-4304-BF0D-89638AFE6B44}" type="doc">
      <dgm:prSet loTypeId="urn:microsoft.com/office/officeart/2005/8/layout/cycle3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B7FAA97-EA17-46D4-85F0-505BC508118F}">
      <dgm:prSet phldrT="[Texte]"/>
      <dgm:spPr/>
      <dgm:t>
        <a:bodyPr/>
        <a:lstStyle/>
        <a:p>
          <a:r>
            <a:rPr lang="fr-FR" dirty="0"/>
            <a:t>Installation</a:t>
          </a:r>
        </a:p>
      </dgm:t>
    </dgm:pt>
    <dgm:pt modelId="{02FBA34E-9628-408A-9159-E500FF88A050}" type="parTrans" cxnId="{EC57D116-8840-4263-825E-2CA5EDDD3C68}">
      <dgm:prSet/>
      <dgm:spPr/>
      <dgm:t>
        <a:bodyPr/>
        <a:lstStyle/>
        <a:p>
          <a:endParaRPr lang="fr-FR"/>
        </a:p>
      </dgm:t>
    </dgm:pt>
    <dgm:pt modelId="{90E0AF03-BD3C-4ED5-AD59-1E5FAE52C330}" type="sibTrans" cxnId="{EC57D116-8840-4263-825E-2CA5EDDD3C68}">
      <dgm:prSet/>
      <dgm:spPr/>
      <dgm:t>
        <a:bodyPr/>
        <a:lstStyle/>
        <a:p>
          <a:endParaRPr lang="fr-FR"/>
        </a:p>
      </dgm:t>
    </dgm:pt>
    <dgm:pt modelId="{5E60E473-2D37-43D6-8FA7-38AFA2FAF3DF}">
      <dgm:prSet phldrT="[Texte]"/>
      <dgm:spPr/>
      <dgm:t>
        <a:bodyPr/>
        <a:lstStyle/>
        <a:p>
          <a:r>
            <a:rPr lang="fr-FR" dirty="0"/>
            <a:t>Appropriation</a:t>
          </a:r>
        </a:p>
      </dgm:t>
    </dgm:pt>
    <dgm:pt modelId="{3EABAA43-64CF-46FF-82FC-EDD30F54E543}" type="parTrans" cxnId="{7160E56A-E200-423A-A022-AF658D1DCAC0}">
      <dgm:prSet/>
      <dgm:spPr/>
      <dgm:t>
        <a:bodyPr/>
        <a:lstStyle/>
        <a:p>
          <a:endParaRPr lang="fr-FR"/>
        </a:p>
      </dgm:t>
    </dgm:pt>
    <dgm:pt modelId="{1AD66C00-5C5E-462F-A08A-C370EAA7B06D}" type="sibTrans" cxnId="{7160E56A-E200-423A-A022-AF658D1DCAC0}">
      <dgm:prSet/>
      <dgm:spPr/>
      <dgm:t>
        <a:bodyPr/>
        <a:lstStyle/>
        <a:p>
          <a:endParaRPr lang="fr-FR"/>
        </a:p>
      </dgm:t>
    </dgm:pt>
    <dgm:pt modelId="{DF5153A3-2EAA-4940-B6E4-BCB20A9208F8}">
      <dgm:prSet phldrT="[Texte]"/>
      <dgm:spPr/>
      <dgm:t>
        <a:bodyPr/>
        <a:lstStyle/>
        <a:p>
          <a:r>
            <a:rPr lang="fr-FR" dirty="0"/>
            <a:t>LANs</a:t>
          </a:r>
        </a:p>
      </dgm:t>
    </dgm:pt>
    <dgm:pt modelId="{61E4273A-5DBD-4B7B-9FC1-6DA275BD364D}" type="parTrans" cxnId="{600B2ADA-B414-4A53-9BF8-8739C9D70B74}">
      <dgm:prSet/>
      <dgm:spPr/>
      <dgm:t>
        <a:bodyPr/>
        <a:lstStyle/>
        <a:p>
          <a:endParaRPr lang="fr-FR"/>
        </a:p>
      </dgm:t>
    </dgm:pt>
    <dgm:pt modelId="{52C51974-5239-4F4C-A888-B3CFA7CDBBE1}" type="sibTrans" cxnId="{600B2ADA-B414-4A53-9BF8-8739C9D70B74}">
      <dgm:prSet/>
      <dgm:spPr/>
      <dgm:t>
        <a:bodyPr/>
        <a:lstStyle/>
        <a:p>
          <a:endParaRPr lang="fr-FR"/>
        </a:p>
      </dgm:t>
    </dgm:pt>
    <dgm:pt modelId="{48DFB929-3D3F-4DC3-8682-1D4194FD31A8}">
      <dgm:prSet phldrT="[Texte]"/>
      <dgm:spPr/>
      <dgm:t>
        <a:bodyPr/>
        <a:lstStyle/>
        <a:p>
          <a:r>
            <a:rPr lang="fr-FR" dirty="0"/>
            <a:t>WAN</a:t>
          </a:r>
        </a:p>
      </dgm:t>
    </dgm:pt>
    <dgm:pt modelId="{7DA58654-5EC8-4EF8-BCCF-D3BEE0604084}" type="parTrans" cxnId="{4202C5AE-9B42-4458-8F81-D0B68CA91AAA}">
      <dgm:prSet/>
      <dgm:spPr/>
      <dgm:t>
        <a:bodyPr/>
        <a:lstStyle/>
        <a:p>
          <a:endParaRPr lang="fr-FR"/>
        </a:p>
      </dgm:t>
    </dgm:pt>
    <dgm:pt modelId="{A0785AF5-018B-41D5-BCD9-3B1B42C2D0C3}" type="sibTrans" cxnId="{4202C5AE-9B42-4458-8F81-D0B68CA91AAA}">
      <dgm:prSet/>
      <dgm:spPr/>
      <dgm:t>
        <a:bodyPr/>
        <a:lstStyle/>
        <a:p>
          <a:endParaRPr lang="fr-FR"/>
        </a:p>
      </dgm:t>
    </dgm:pt>
    <dgm:pt modelId="{50D16FB3-65E5-4AFF-AC48-8AB29ED6C424}">
      <dgm:prSet phldrT="[Texte]"/>
      <dgm:spPr/>
      <dgm:t>
        <a:bodyPr/>
        <a:lstStyle/>
        <a:p>
          <a:r>
            <a:rPr lang="fr-FR" dirty="0"/>
            <a:t>Pare-feu</a:t>
          </a:r>
        </a:p>
      </dgm:t>
    </dgm:pt>
    <dgm:pt modelId="{4710D227-21D6-4DC8-AAE7-F122461E03D4}" type="parTrans" cxnId="{1F94EBA9-D166-45EC-ACD7-94EDC709FFBC}">
      <dgm:prSet/>
      <dgm:spPr/>
      <dgm:t>
        <a:bodyPr/>
        <a:lstStyle/>
        <a:p>
          <a:endParaRPr lang="fr-FR"/>
        </a:p>
      </dgm:t>
    </dgm:pt>
    <dgm:pt modelId="{85F8DB90-6D6F-4C57-AFB6-63C3FBB55161}" type="sibTrans" cxnId="{1F94EBA9-D166-45EC-ACD7-94EDC709FFBC}">
      <dgm:prSet/>
      <dgm:spPr/>
      <dgm:t>
        <a:bodyPr/>
        <a:lstStyle/>
        <a:p>
          <a:endParaRPr lang="fr-FR"/>
        </a:p>
      </dgm:t>
    </dgm:pt>
    <dgm:pt modelId="{70EEF79A-48E3-49B3-AAE5-28CFD967F923}" type="pres">
      <dgm:prSet presAssocID="{EA1688D4-ED0E-4304-BF0D-89638AFE6B44}" presName="Name0" presStyleCnt="0">
        <dgm:presLayoutVars>
          <dgm:dir/>
          <dgm:resizeHandles val="exact"/>
        </dgm:presLayoutVars>
      </dgm:prSet>
      <dgm:spPr/>
    </dgm:pt>
    <dgm:pt modelId="{3A86777D-9C32-43F0-96C5-2398967F9739}" type="pres">
      <dgm:prSet presAssocID="{EA1688D4-ED0E-4304-BF0D-89638AFE6B44}" presName="cycle" presStyleCnt="0"/>
      <dgm:spPr/>
    </dgm:pt>
    <dgm:pt modelId="{F8AD9F3E-71E6-40FC-B6BF-788AD850B686}" type="pres">
      <dgm:prSet presAssocID="{9B7FAA97-EA17-46D4-85F0-505BC508118F}" presName="nodeFirstNode" presStyleLbl="node1" presStyleIdx="0" presStyleCnt="5">
        <dgm:presLayoutVars>
          <dgm:bulletEnabled val="1"/>
        </dgm:presLayoutVars>
      </dgm:prSet>
      <dgm:spPr/>
    </dgm:pt>
    <dgm:pt modelId="{740CB5E6-3FF8-4F1F-A87E-72327F376AB9}" type="pres">
      <dgm:prSet presAssocID="{90E0AF03-BD3C-4ED5-AD59-1E5FAE52C330}" presName="sibTransFirstNode" presStyleLbl="bgShp" presStyleIdx="0" presStyleCnt="1"/>
      <dgm:spPr/>
    </dgm:pt>
    <dgm:pt modelId="{42F68890-66BE-4A9A-BEB3-F80970482306}" type="pres">
      <dgm:prSet presAssocID="{5E60E473-2D37-43D6-8FA7-38AFA2FAF3DF}" presName="nodeFollowingNodes" presStyleLbl="node1" presStyleIdx="1" presStyleCnt="5">
        <dgm:presLayoutVars>
          <dgm:bulletEnabled val="1"/>
        </dgm:presLayoutVars>
      </dgm:prSet>
      <dgm:spPr/>
    </dgm:pt>
    <dgm:pt modelId="{B2A27D1C-9F3E-44F7-A758-1F6DD702645B}" type="pres">
      <dgm:prSet presAssocID="{DF5153A3-2EAA-4940-B6E4-BCB20A9208F8}" presName="nodeFollowingNodes" presStyleLbl="node1" presStyleIdx="2" presStyleCnt="5">
        <dgm:presLayoutVars>
          <dgm:bulletEnabled val="1"/>
        </dgm:presLayoutVars>
      </dgm:prSet>
      <dgm:spPr/>
    </dgm:pt>
    <dgm:pt modelId="{861AD677-3874-4930-9B96-7D827FBAC34E}" type="pres">
      <dgm:prSet presAssocID="{48DFB929-3D3F-4DC3-8682-1D4194FD31A8}" presName="nodeFollowingNodes" presStyleLbl="node1" presStyleIdx="3" presStyleCnt="5">
        <dgm:presLayoutVars>
          <dgm:bulletEnabled val="1"/>
        </dgm:presLayoutVars>
      </dgm:prSet>
      <dgm:spPr/>
    </dgm:pt>
    <dgm:pt modelId="{814FC475-AB1B-4D7D-8139-5660275FB348}" type="pres">
      <dgm:prSet presAssocID="{50D16FB3-65E5-4AFF-AC48-8AB29ED6C424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D815DC02-983E-48C3-B1D6-20DF7881CFC7}" type="presOf" srcId="{DF5153A3-2EAA-4940-B6E4-BCB20A9208F8}" destId="{B2A27D1C-9F3E-44F7-A758-1F6DD702645B}" srcOrd="0" destOrd="0" presId="urn:microsoft.com/office/officeart/2005/8/layout/cycle3"/>
    <dgm:cxn modelId="{EC57D116-8840-4263-825E-2CA5EDDD3C68}" srcId="{EA1688D4-ED0E-4304-BF0D-89638AFE6B44}" destId="{9B7FAA97-EA17-46D4-85F0-505BC508118F}" srcOrd="0" destOrd="0" parTransId="{02FBA34E-9628-408A-9159-E500FF88A050}" sibTransId="{90E0AF03-BD3C-4ED5-AD59-1E5FAE52C330}"/>
    <dgm:cxn modelId="{C3186E20-C87E-4992-B7F5-EC681BA0F2F9}" type="presOf" srcId="{48DFB929-3D3F-4DC3-8682-1D4194FD31A8}" destId="{861AD677-3874-4930-9B96-7D827FBAC34E}" srcOrd="0" destOrd="0" presId="urn:microsoft.com/office/officeart/2005/8/layout/cycle3"/>
    <dgm:cxn modelId="{123C282B-A3EB-46D1-A797-87E3ADAA1EA7}" type="presOf" srcId="{EA1688D4-ED0E-4304-BF0D-89638AFE6B44}" destId="{70EEF79A-48E3-49B3-AAE5-28CFD967F923}" srcOrd="0" destOrd="0" presId="urn:microsoft.com/office/officeart/2005/8/layout/cycle3"/>
    <dgm:cxn modelId="{75CB994A-2E32-4DB8-A692-BC9238BB1006}" type="presOf" srcId="{50D16FB3-65E5-4AFF-AC48-8AB29ED6C424}" destId="{814FC475-AB1B-4D7D-8139-5660275FB348}" srcOrd="0" destOrd="0" presId="urn:microsoft.com/office/officeart/2005/8/layout/cycle3"/>
    <dgm:cxn modelId="{7160E56A-E200-423A-A022-AF658D1DCAC0}" srcId="{EA1688D4-ED0E-4304-BF0D-89638AFE6B44}" destId="{5E60E473-2D37-43D6-8FA7-38AFA2FAF3DF}" srcOrd="1" destOrd="0" parTransId="{3EABAA43-64CF-46FF-82FC-EDD30F54E543}" sibTransId="{1AD66C00-5C5E-462F-A08A-C370EAA7B06D}"/>
    <dgm:cxn modelId="{1F94EBA9-D166-45EC-ACD7-94EDC709FFBC}" srcId="{EA1688D4-ED0E-4304-BF0D-89638AFE6B44}" destId="{50D16FB3-65E5-4AFF-AC48-8AB29ED6C424}" srcOrd="4" destOrd="0" parTransId="{4710D227-21D6-4DC8-AAE7-F122461E03D4}" sibTransId="{85F8DB90-6D6F-4C57-AFB6-63C3FBB55161}"/>
    <dgm:cxn modelId="{4202C5AE-9B42-4458-8F81-D0B68CA91AAA}" srcId="{EA1688D4-ED0E-4304-BF0D-89638AFE6B44}" destId="{48DFB929-3D3F-4DC3-8682-1D4194FD31A8}" srcOrd="3" destOrd="0" parTransId="{7DA58654-5EC8-4EF8-BCCF-D3BEE0604084}" sibTransId="{A0785AF5-018B-41D5-BCD9-3B1B42C2D0C3}"/>
    <dgm:cxn modelId="{30DF51B2-17A6-45C5-ABA3-4E85FE2FF461}" type="presOf" srcId="{9B7FAA97-EA17-46D4-85F0-505BC508118F}" destId="{F8AD9F3E-71E6-40FC-B6BF-788AD850B686}" srcOrd="0" destOrd="0" presId="urn:microsoft.com/office/officeart/2005/8/layout/cycle3"/>
    <dgm:cxn modelId="{6840FCB8-4D4C-4FCE-8594-6AA55B679E45}" type="presOf" srcId="{90E0AF03-BD3C-4ED5-AD59-1E5FAE52C330}" destId="{740CB5E6-3FF8-4F1F-A87E-72327F376AB9}" srcOrd="0" destOrd="0" presId="urn:microsoft.com/office/officeart/2005/8/layout/cycle3"/>
    <dgm:cxn modelId="{600B2ADA-B414-4A53-9BF8-8739C9D70B74}" srcId="{EA1688D4-ED0E-4304-BF0D-89638AFE6B44}" destId="{DF5153A3-2EAA-4940-B6E4-BCB20A9208F8}" srcOrd="2" destOrd="0" parTransId="{61E4273A-5DBD-4B7B-9FC1-6DA275BD364D}" sibTransId="{52C51974-5239-4F4C-A888-B3CFA7CDBBE1}"/>
    <dgm:cxn modelId="{B0CD5DF9-AC1C-47ED-8369-94854DD3AE60}" type="presOf" srcId="{5E60E473-2D37-43D6-8FA7-38AFA2FAF3DF}" destId="{42F68890-66BE-4A9A-BEB3-F80970482306}" srcOrd="0" destOrd="0" presId="urn:microsoft.com/office/officeart/2005/8/layout/cycle3"/>
    <dgm:cxn modelId="{A9F1F7BF-FABA-49FD-BDBA-BE0D8B6078A9}" type="presParOf" srcId="{70EEF79A-48E3-49B3-AAE5-28CFD967F923}" destId="{3A86777D-9C32-43F0-96C5-2398967F9739}" srcOrd="0" destOrd="0" presId="urn:microsoft.com/office/officeart/2005/8/layout/cycle3"/>
    <dgm:cxn modelId="{8A59218D-E32C-443D-B077-053DCC749254}" type="presParOf" srcId="{3A86777D-9C32-43F0-96C5-2398967F9739}" destId="{F8AD9F3E-71E6-40FC-B6BF-788AD850B686}" srcOrd="0" destOrd="0" presId="urn:microsoft.com/office/officeart/2005/8/layout/cycle3"/>
    <dgm:cxn modelId="{57E63B14-B1AE-44CC-82BE-A46EFD2A6FA4}" type="presParOf" srcId="{3A86777D-9C32-43F0-96C5-2398967F9739}" destId="{740CB5E6-3FF8-4F1F-A87E-72327F376AB9}" srcOrd="1" destOrd="0" presId="urn:microsoft.com/office/officeart/2005/8/layout/cycle3"/>
    <dgm:cxn modelId="{7B1D0B01-DD83-46C5-9F7D-729814815216}" type="presParOf" srcId="{3A86777D-9C32-43F0-96C5-2398967F9739}" destId="{42F68890-66BE-4A9A-BEB3-F80970482306}" srcOrd="2" destOrd="0" presId="urn:microsoft.com/office/officeart/2005/8/layout/cycle3"/>
    <dgm:cxn modelId="{916F29BC-3D76-4D8D-87C2-D1B6A5E7A7E5}" type="presParOf" srcId="{3A86777D-9C32-43F0-96C5-2398967F9739}" destId="{B2A27D1C-9F3E-44F7-A758-1F6DD702645B}" srcOrd="3" destOrd="0" presId="urn:microsoft.com/office/officeart/2005/8/layout/cycle3"/>
    <dgm:cxn modelId="{D721F40A-D97D-4C1E-808C-8812ACEDD713}" type="presParOf" srcId="{3A86777D-9C32-43F0-96C5-2398967F9739}" destId="{861AD677-3874-4930-9B96-7D827FBAC34E}" srcOrd="4" destOrd="0" presId="urn:microsoft.com/office/officeart/2005/8/layout/cycle3"/>
    <dgm:cxn modelId="{A3E4305C-B528-4B53-A2E7-82B6924709B4}" type="presParOf" srcId="{3A86777D-9C32-43F0-96C5-2398967F9739}" destId="{814FC475-AB1B-4D7D-8139-5660275FB348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0CB5E6-3FF8-4F1F-A87E-72327F376AB9}">
      <dsp:nvSpPr>
        <dsp:cNvPr id="0" name=""/>
        <dsp:cNvSpPr/>
      </dsp:nvSpPr>
      <dsp:spPr>
        <a:xfrm>
          <a:off x="1434646" y="-28898"/>
          <a:ext cx="4812977" cy="4812977"/>
        </a:xfrm>
        <a:prstGeom prst="circularArrow">
          <a:avLst>
            <a:gd name="adj1" fmla="val 5544"/>
            <a:gd name="adj2" fmla="val 330680"/>
            <a:gd name="adj3" fmla="val 13779088"/>
            <a:gd name="adj4" fmla="val 1738404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AD9F3E-71E6-40FC-B6BF-788AD850B686}">
      <dsp:nvSpPr>
        <dsp:cNvPr id="0" name=""/>
        <dsp:cNvSpPr/>
      </dsp:nvSpPr>
      <dsp:spPr>
        <a:xfrm>
          <a:off x="2715802" y="1119"/>
          <a:ext cx="2250665" cy="11253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Installation</a:t>
          </a:r>
        </a:p>
      </dsp:txBody>
      <dsp:txXfrm>
        <a:off x="2770736" y="56053"/>
        <a:ext cx="2140797" cy="1015464"/>
      </dsp:txXfrm>
    </dsp:sp>
    <dsp:sp modelId="{42F68890-66BE-4A9A-BEB3-F80970482306}">
      <dsp:nvSpPr>
        <dsp:cNvPr id="0" name=""/>
        <dsp:cNvSpPr/>
      </dsp:nvSpPr>
      <dsp:spPr>
        <a:xfrm>
          <a:off x="4667791" y="1419322"/>
          <a:ext cx="2250665" cy="11253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Appropriation</a:t>
          </a:r>
        </a:p>
      </dsp:txBody>
      <dsp:txXfrm>
        <a:off x="4722725" y="1474256"/>
        <a:ext cx="2140797" cy="1015464"/>
      </dsp:txXfrm>
    </dsp:sp>
    <dsp:sp modelId="{B2A27D1C-9F3E-44F7-A758-1F6DD702645B}">
      <dsp:nvSpPr>
        <dsp:cNvPr id="0" name=""/>
        <dsp:cNvSpPr/>
      </dsp:nvSpPr>
      <dsp:spPr>
        <a:xfrm>
          <a:off x="3922198" y="3714022"/>
          <a:ext cx="2250665" cy="11253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LANs</a:t>
          </a:r>
        </a:p>
      </dsp:txBody>
      <dsp:txXfrm>
        <a:off x="3977132" y="3768956"/>
        <a:ext cx="2140797" cy="1015464"/>
      </dsp:txXfrm>
    </dsp:sp>
    <dsp:sp modelId="{861AD677-3874-4930-9B96-7D827FBAC34E}">
      <dsp:nvSpPr>
        <dsp:cNvPr id="0" name=""/>
        <dsp:cNvSpPr/>
      </dsp:nvSpPr>
      <dsp:spPr>
        <a:xfrm>
          <a:off x="1509407" y="3714022"/>
          <a:ext cx="2250665" cy="11253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WAN</a:t>
          </a:r>
        </a:p>
      </dsp:txBody>
      <dsp:txXfrm>
        <a:off x="1564341" y="3768956"/>
        <a:ext cx="2140797" cy="1015464"/>
      </dsp:txXfrm>
    </dsp:sp>
    <dsp:sp modelId="{814FC475-AB1B-4D7D-8139-5660275FB348}">
      <dsp:nvSpPr>
        <dsp:cNvPr id="0" name=""/>
        <dsp:cNvSpPr/>
      </dsp:nvSpPr>
      <dsp:spPr>
        <a:xfrm>
          <a:off x="763814" y="1419322"/>
          <a:ext cx="2250665" cy="11253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Pare-feu</a:t>
          </a:r>
        </a:p>
      </dsp:txBody>
      <dsp:txXfrm>
        <a:off x="818748" y="1474256"/>
        <a:ext cx="2140797" cy="1015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A278-C497-483E-9478-E90100C45B60}" type="datetimeFigureOut">
              <a:rPr lang="fr-CH" smtClean="0"/>
              <a:t>06.04.23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182D0-A1C7-4980-AD66-8484012760C2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48982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Se présenter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182D0-A1C7-4980-AD66-8484012760C2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9014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Garder les questions</a:t>
            </a:r>
            <a:r>
              <a:rPr lang="fr-CH" baseline="0" dirty="0"/>
              <a:t> pour la fin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182D0-A1C7-4980-AD66-8484012760C2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51588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Explication des différences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182D0-A1C7-4980-AD66-8484012760C2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1687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Routeur-&gt;Pare-feu-&gt;Switch-&gt;PC</a:t>
            </a:r>
          </a:p>
          <a:p>
            <a:r>
              <a:rPr lang="fr-CH" dirty="0" err="1"/>
              <a:t>Rset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182D0-A1C7-4980-AD66-8484012760C2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18328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BB588-6F7B-498A-B2DB-1FE07C0B96F9}" type="datetime1">
              <a:rPr lang="fr-CH" smtClean="0"/>
              <a:t>06.04.23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26250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7890E-51B4-482C-8C2B-161F4F736322}" type="datetime1">
              <a:rPr lang="fr-CH" smtClean="0"/>
              <a:t>06.04.23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6025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27F0-2195-4CF8-9721-754DECE78B20}" type="datetime1">
              <a:rPr lang="fr-CH" smtClean="0"/>
              <a:t>06.04.23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5111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B39F-86B7-472C-B330-B3067347DFE0}" type="datetime1">
              <a:rPr lang="fr-CH" smtClean="0"/>
              <a:t>06.04.23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/>
              <a:t>‹#›</a:t>
            </a:fld>
            <a:endParaRPr lang="fr-CH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2873061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5674-D429-4038-A27E-284788D1F51B}" type="datetime1">
              <a:rPr lang="fr-CH" smtClean="0"/>
              <a:t>06.04.23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24262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689BF-7353-4F9B-8EDD-68188F4A3886}" type="datetime1">
              <a:rPr lang="fr-CH" smtClean="0"/>
              <a:t>06.04.23</a:t>
            </a:fld>
            <a:endParaRPr lang="fr-C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14837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BDC78-C71D-4095-9CDF-0432BE83E5B4}" type="datetime1">
              <a:rPr lang="fr-CH" smtClean="0"/>
              <a:t>06.04.23</a:t>
            </a:fld>
            <a:endParaRPr lang="fr-C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84127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B08ED-5818-49F9-AAE0-E3BA3731C6C5}" type="datetime1">
              <a:rPr lang="fr-CH" smtClean="0"/>
              <a:t>06.04.23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8089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265D1-6730-4D18-AD72-F627A0280CC9}" type="datetime1">
              <a:rPr lang="fr-CH" smtClean="0"/>
              <a:t>06.04.23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7936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D31DA-FC4F-4736-B55F-F371A16D9D5C}" type="datetime1">
              <a:rPr lang="fr-CH" smtClean="0"/>
              <a:t>06.04.23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06642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A2FB5-104B-4B24-AC8F-02EB529D4132}" type="datetime1">
              <a:rPr lang="fr-CH" smtClean="0"/>
              <a:t>06.04.23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71432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674B-669E-41C9-9C4F-694DBCF7D322}" type="datetime1">
              <a:rPr lang="fr-CH" smtClean="0"/>
              <a:t>06.04.23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65360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73BC7-A51B-4B24-BBB9-44859DC713F3}" type="datetime1">
              <a:rPr lang="fr-CH" smtClean="0"/>
              <a:t>06.04.23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7558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D19E6-7F4D-40D9-AD51-2E25C7EE1D07}" type="datetime1">
              <a:rPr lang="fr-CH" smtClean="0"/>
              <a:t>06.04.23</a:t>
            </a:fld>
            <a:endParaRPr lang="fr-CH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07556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5F204-9DE5-4DA4-A075-89D82E25988F}" type="datetime1">
              <a:rPr lang="fr-CH" smtClean="0"/>
              <a:t>06.04.23</a:t>
            </a:fld>
            <a:endParaRPr lang="fr-CH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7493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5B153-2246-46F2-A5D9-592BBA77E441}" type="datetime1">
              <a:rPr lang="fr-CH" smtClean="0"/>
              <a:t>06.04.23</a:t>
            </a:fld>
            <a:endParaRPr lang="fr-CH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80977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CFAF-43D6-4D3E-A775-28173887B551}" type="datetime1">
              <a:rPr lang="fr-CH" smtClean="0"/>
              <a:t>06.04.23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4354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FCFB39F-86B7-472C-B330-B3067347DFE0}" type="datetime1">
              <a:rPr lang="fr-CH" smtClean="0"/>
              <a:t>06.04.23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9DE2-19B8-4E75-A167-0E6B1D03D66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049910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962224" cy="3329581"/>
          </a:xfrm>
        </p:spPr>
        <p:txBody>
          <a:bodyPr anchor="ctr"/>
          <a:lstStyle/>
          <a:p>
            <a:r>
              <a:rPr lang="fr-C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Implémentation d’un pare-feu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/>
              <a:t>Damien Mayor, SI-CA2a</a:t>
            </a:r>
          </a:p>
          <a:p>
            <a:r>
              <a:rPr lang="fr-CH" dirty="0"/>
              <a:t>Mercredi 5 avril 2023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Pré-TPI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fld>
            <a:endParaRPr lang="fr-CH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230" y="1447800"/>
            <a:ext cx="6950177" cy="463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47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LANs – Sortie des ports physiques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Damien "FortiDam" Mayor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fld>
            <a:endParaRPr lang="fr-CH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5F8EB97D-E8FC-4B60-9D1E-14E4D381D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1152983"/>
            <a:ext cx="9706430" cy="5308641"/>
          </a:xfrm>
        </p:spPr>
      </p:pic>
    </p:spTree>
    <p:extLst>
      <p:ext uri="{BB962C8B-B14F-4D97-AF65-F5344CB8AC3E}">
        <p14:creationId xmlns:p14="http://schemas.microsoft.com/office/powerpoint/2010/main" val="1557586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LANs – Création des sous -réseaux 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4F865F6-77E9-0892-98C0-2E047E3C9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152983"/>
            <a:ext cx="9706429" cy="4844804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Damien "FortiDam" Mayor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fld>
            <a:endParaRPr lang="fr-CH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0415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LANs après modifications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030CEAD6-6FD8-4736-C612-5032A1168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2" y="1063417"/>
            <a:ext cx="8738486" cy="5341866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Damien "FortiDam" Mayor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fld>
            <a:endParaRPr lang="fr-CH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Image 8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35CFC400-A7B6-3801-7ADE-E9BABA554F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764" y="5019380"/>
            <a:ext cx="3350875" cy="15504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27367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LANs – partage de l’adresse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Damien "FortiDam" Mayor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fld>
            <a:endParaRPr lang="fr-CH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D21777-F57D-418E-4600-946D64AA0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81555"/>
            <a:ext cx="7515926" cy="31666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8A1AC01-4A47-ABB5-4DC2-2914E8F85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326" y="4076514"/>
            <a:ext cx="4972744" cy="26673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5175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Wide Area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Un pare-feu bloque tout</a:t>
            </a:r>
          </a:p>
          <a:p>
            <a:r>
              <a:rPr lang="fr-CH" dirty="0"/>
              <a:t>Rejoindre le WAN?</a:t>
            </a: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r>
              <a:rPr lang="fr-CH" dirty="0"/>
              <a:t>Network Address Translation mode</a:t>
            </a:r>
          </a:p>
          <a:p>
            <a:endParaRPr lang="fr-CH" dirty="0"/>
          </a:p>
          <a:p>
            <a:r>
              <a:rPr lang="fr-CH" dirty="0"/>
              <a:t>Routing table?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Damien "FortiDam" Mayor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fld>
            <a:endParaRPr lang="fr-CH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6A4AD78-DCD4-AE72-C3A6-346D0194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372" y="2974535"/>
            <a:ext cx="10382655" cy="15321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5061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Pare-feu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1469021"/>
            <a:ext cx="8946541" cy="4195481"/>
          </a:xfrm>
        </p:spPr>
        <p:txBody>
          <a:bodyPr/>
          <a:lstStyle/>
          <a:p>
            <a:r>
              <a:rPr lang="fr-CH" dirty="0"/>
              <a:t>Filtrage WEB</a:t>
            </a: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r>
              <a:rPr lang="fr-CH" dirty="0"/>
              <a:t>Règles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Damien "FortiDam" Mayor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fld>
            <a:endParaRPr lang="fr-CH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778" b="84889" l="21778" r="76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49" t="15845" r="22418" b="14768"/>
          <a:stretch/>
        </p:blipFill>
        <p:spPr>
          <a:xfrm>
            <a:off x="1425535" y="2089155"/>
            <a:ext cx="1031160" cy="130721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84FB23B-8014-2B18-3E1D-DD4F7342E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705" y="2089155"/>
            <a:ext cx="3769036" cy="13072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4FBE5C9-4897-29F6-4C6B-75B516A6A7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388"/>
          <a:stretch/>
        </p:blipFill>
        <p:spPr>
          <a:xfrm>
            <a:off x="1425535" y="4155361"/>
            <a:ext cx="10316905" cy="24069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82762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Points restants &amp; améliorations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Mode transparent vs NAT</a:t>
            </a:r>
          </a:p>
          <a:p>
            <a:endParaRPr lang="fr-CH" dirty="0"/>
          </a:p>
          <a:p>
            <a:r>
              <a:rPr lang="fr-CH" dirty="0"/>
              <a:t>Ajouter des périphériques</a:t>
            </a:r>
          </a:p>
          <a:p>
            <a:endParaRPr lang="fr-CH" dirty="0"/>
          </a:p>
          <a:p>
            <a:r>
              <a:rPr lang="fr-CH" dirty="0"/>
              <a:t>Ajouter un VPN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Damien "FortiDam" Mayor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fld>
            <a:endParaRPr lang="fr-CH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2412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65283E39-B42D-A12D-E089-81B9A1045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080" y="3032104"/>
            <a:ext cx="6383343" cy="385979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 &amp; retour personnel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Damien "FortiDam" Mayor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fld>
            <a:endParaRPr lang="fr-CH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0000" y1="74615" x2="10000" y2="74615"/>
                        <a14:foregroundMark x1="6154" y1="33077" x2="6154" y2="33077"/>
                        <a14:foregroundMark x1="34615" y1="30769" x2="34615" y2="30769"/>
                        <a14:foregroundMark x1="60000" y1="33077" x2="60000" y2="33077"/>
                        <a14:foregroundMark x1="25385" y1="9231" x2="25385" y2="9231"/>
                        <a14:foregroundMark x1="66154" y1="6923" x2="66154" y2="6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345" y="4688470"/>
            <a:ext cx="1238250" cy="123825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9F12B9-20EB-C05A-57A0-E4EFD9B138AD}"/>
              </a:ext>
            </a:extLst>
          </p:cNvPr>
          <p:cNvSpPr txBox="1">
            <a:spLocks/>
          </p:cNvSpPr>
          <p:nvPr/>
        </p:nvSpPr>
        <p:spPr>
          <a:xfrm>
            <a:off x="646112" y="1631574"/>
            <a:ext cx="8839634" cy="1201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B592"/>
              </a:buClr>
              <a:buSzPct val="80000"/>
              <a:buFont typeface="Wingdings 3" charset="2"/>
              <a:buNone/>
              <a:tabLst/>
              <a:defRPr/>
            </a:pPr>
            <a:endParaRPr kumimoji="0" lang="fr-CH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Devanagari" panose="02040503050201020203" pitchFamily="18" charset="0"/>
              <a:ea typeface="+mj-ea"/>
              <a:cs typeface="Adobe Devanagari" panose="02040503050201020203" pitchFamily="18" charset="0"/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3E084FC4-3368-D2C6-C983-3E4ED4245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1869377"/>
          </a:xfrm>
        </p:spPr>
        <p:txBody>
          <a:bodyPr/>
          <a:lstStyle/>
          <a:p>
            <a:r>
              <a:rPr lang="fr-CH" dirty="0"/>
              <a:t>Solution fonctionnelle</a:t>
            </a:r>
          </a:p>
          <a:p>
            <a:r>
              <a:rPr lang="fr-CH" dirty="0"/>
              <a:t>Sous-réseaux distincts, indépendants et avec leur propre règles</a:t>
            </a:r>
          </a:p>
          <a:p>
            <a:r>
              <a:rPr lang="fr-CH" dirty="0"/>
              <a:t>Impossibilité de réaliser le filtrage web</a:t>
            </a:r>
          </a:p>
          <a:p>
            <a:r>
              <a:rPr lang="fr-CH" dirty="0"/>
              <a:t>Mode NAT au lieux de transparent, mais est-ce faisable?</a:t>
            </a:r>
          </a:p>
          <a:p>
            <a:endParaRPr lang="fr-CH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D172A56-727F-9A8E-1012-12042A216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7" t="25829" r="24072"/>
          <a:stretch/>
        </p:blipFill>
        <p:spPr bwMode="auto">
          <a:xfrm>
            <a:off x="1158128" y="4266833"/>
            <a:ext cx="2373011" cy="22944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585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Damien "FortiDam" Mayor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fld>
            <a:endParaRPr lang="fr-CH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24" b="100000" l="0" r="44844">
                        <a14:foregroundMark x1="19063" y1="35446" x2="19063" y2="35446"/>
                        <a14:foregroundMark x1="20469" y1="33568" x2="20469" y2="33568"/>
                        <a14:foregroundMark x1="30000" y1="38732" x2="30000" y2="38732"/>
                        <a14:foregroundMark x1="16563" y1="92958" x2="16563" y2="92958"/>
                        <a14:foregroundMark x1="16406" y1="98122" x2="16406" y2="98122"/>
                        <a14:backgroundMark x1="40313" y1="92488" x2="40313" y2="92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2800350"/>
            <a:ext cx="6096000" cy="4057650"/>
          </a:xfrm>
        </p:spPr>
      </p:pic>
      <p:sp>
        <p:nvSpPr>
          <p:cNvPr id="9" name="Rectangle 8"/>
          <p:cNvSpPr/>
          <p:nvPr/>
        </p:nvSpPr>
        <p:spPr>
          <a:xfrm>
            <a:off x="4528375" y="1373667"/>
            <a:ext cx="1640193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9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fr-CH" sz="19200" dirty="0"/>
          </a:p>
        </p:txBody>
      </p:sp>
    </p:spTree>
    <p:extLst>
      <p:ext uri="{BB962C8B-B14F-4D97-AF65-F5344CB8AC3E}">
        <p14:creationId xmlns:p14="http://schemas.microsoft.com/office/powerpoint/2010/main" val="4007464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EDE224B-4BC8-F9D5-1193-297229870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4CC1C7E-1C3C-1542-BF1D-3ACCEC40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0572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Déroulement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Introduction</a:t>
            </a:r>
          </a:p>
          <a:p>
            <a:r>
              <a:rPr lang="fr-CH" dirty="0"/>
              <a:t>Cahier des charges</a:t>
            </a:r>
          </a:p>
          <a:p>
            <a:r>
              <a:rPr lang="fr-CH" dirty="0"/>
              <a:t>Planification</a:t>
            </a:r>
          </a:p>
          <a:p>
            <a:r>
              <a:rPr lang="fr-CH" dirty="0"/>
              <a:t>Réalisation</a:t>
            </a:r>
          </a:p>
          <a:p>
            <a:r>
              <a:rPr lang="fr-CH" dirty="0"/>
              <a:t>Points restants &amp; améliorations</a:t>
            </a:r>
          </a:p>
          <a:p>
            <a:r>
              <a:rPr lang="fr-CH" dirty="0"/>
              <a:t>Conclusion &amp; retour personnel</a:t>
            </a:r>
          </a:p>
          <a:p>
            <a:r>
              <a:rPr lang="fr-CH" dirty="0"/>
              <a:t>Questions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Damien "FortiDam" Mayor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fld>
            <a:endParaRPr lang="fr-CH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8335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92E228-FE8F-FF0C-23DA-AA188C365D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Slides de réserve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F210D2-4D63-C9DC-25D2-E8E573C5EE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82425C-F09E-6780-6002-D4AEBB9C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6A2B88-08ED-24D5-E112-DFB9E557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22913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Retour personnel &amp; conclusion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Damien "FortiDam" Mayor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CD9DE2-19B8-4E75-A167-0E6B1D03D668}" type="slidenum">
              <a:rPr kumimoji="0" lang="fr-CH" sz="2800" b="0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CH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46112" y="1631574"/>
            <a:ext cx="8839634" cy="12015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B592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fr-CH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Devanagari" panose="02040503050201020203" pitchFamily="18" charset="0"/>
                <a:ea typeface="+mj-ea"/>
                <a:cs typeface="Adobe Devanagari" panose="02040503050201020203" pitchFamily="18" charset="0"/>
              </a:rPr>
              <a:t>"L'excellence est un art que l'on n'atteint que par l'exercice constant. Nous sommes ce que nous faisons de manière répétée. L'excellence n'est donc pas une action mais une habitude."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5B592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fr-CH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Devanagari" panose="02040503050201020203" pitchFamily="18" charset="0"/>
                <a:ea typeface="+mj-ea"/>
                <a:cs typeface="Adobe Devanagari" panose="02040503050201020203" pitchFamily="18" charset="0"/>
              </a:rPr>
              <a:t> Aristote</a:t>
            </a:r>
          </a:p>
        </p:txBody>
      </p:sp>
      <p:pic>
        <p:nvPicPr>
          <p:cNvPr id="1026" name="Picture 2" descr="https://brunobegin.com/ebook/rigueur/site/assets/img/RD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3377697"/>
            <a:ext cx="8839635" cy="116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0000" y1="74615" x2="10000" y2="74615"/>
                        <a14:foregroundMark x1="6154" y1="33077" x2="6154" y2="33077"/>
                        <a14:foregroundMark x1="34615" y1="30769" x2="34615" y2="30769"/>
                        <a14:foregroundMark x1="60000" y1="33077" x2="60000" y2="33077"/>
                        <a14:foregroundMark x1="25385" y1="9231" x2="25385" y2="9231"/>
                        <a14:foregroundMark x1="66154" y1="6923" x2="66154" y2="6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03" y="5085731"/>
            <a:ext cx="123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33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4DC12E-E983-ECA8-5945-82732125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4C05DE-579A-7AC9-BD98-A7ACACAF5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Solution fonctionnelle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574106-9D10-5C99-1982-CF942C6A3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5183C6-D4A9-3190-08CC-AB9299B8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65468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Damien "FortiDam" Mayor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fld>
            <a:endParaRPr lang="fr-CH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154953" y="4056833"/>
            <a:ext cx="8825659" cy="99178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H" sz="2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 est le lien?</a:t>
            </a:r>
          </a:p>
          <a:p>
            <a:r>
              <a:rPr lang="fr-CH" sz="2400" dirty="0"/>
              <a:t>Le pare-feu est un des moyens de défense d'un réseau.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154952" y="2800185"/>
            <a:ext cx="8825659" cy="99178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H" sz="24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Pourquoi ce sujet?</a:t>
            </a:r>
          </a:p>
          <a:p>
            <a:r>
              <a:rPr lang="fr-CH" sz="2400" dirty="0"/>
              <a:t>La raison de ma reconversion.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154952" y="1543537"/>
            <a:ext cx="8825659" cy="99178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H" sz="2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Sujet de fiche signalétique:</a:t>
            </a:r>
          </a:p>
          <a:p>
            <a:r>
              <a:rPr lang="fr-CH" sz="2400" dirty="0"/>
              <a:t>"Assurer la sécurité d'un réseau informatique"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2DF480FD-EE12-B14C-A279-1ED4F813AADD}"/>
              </a:ext>
            </a:extLst>
          </p:cNvPr>
          <p:cNvSpPr txBox="1">
            <a:spLocks/>
          </p:cNvSpPr>
          <p:nvPr/>
        </p:nvSpPr>
        <p:spPr>
          <a:xfrm>
            <a:off x="1154951" y="5314463"/>
            <a:ext cx="8825659" cy="99178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H" sz="24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Définition</a:t>
            </a:r>
          </a:p>
          <a:p>
            <a:endParaRPr lang="fr-CH" sz="24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0650054-547F-BBF4-9C27-2AF0C3480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42"/>
          <a:stretch/>
        </p:blipFill>
        <p:spPr>
          <a:xfrm>
            <a:off x="2726441" y="5307595"/>
            <a:ext cx="7254169" cy="9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37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Cahier des charges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Descriptif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15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CH" dirty="0"/>
              <a:t>Le projet utilisera l’infrastructure réseau physique du CPNV comme étant la partie WAN. </a:t>
            </a:r>
          </a:p>
          <a:p>
            <a:r>
              <a:rPr lang="fr-CH" dirty="0"/>
              <a:t>La fonction de pare-feu virtuel sera activée sur le Fortinet avec deux réseaux distincts accédant à Internet chacun ayant sa carte réseau physique et chacun son adressage IP. </a:t>
            </a:r>
          </a:p>
          <a:p>
            <a:r>
              <a:rPr lang="fr-CH" dirty="0"/>
              <a:t>Des VM clients pourront être utilisées pour tester l’accès à Internet. </a:t>
            </a:r>
          </a:p>
          <a:p>
            <a:r>
              <a:rPr lang="fr-CH" dirty="0"/>
              <a:t>Afin de faciliter la sortie sur Internet la MAC adresse de la carte réseau WAN sera transmis au SIp </a:t>
            </a:r>
          </a:p>
          <a:p>
            <a:r>
              <a:rPr lang="fr-CH" dirty="0"/>
              <a:t>Les règles de sorties (ports et protocoles) seront les mêmes que celle du CPNV 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H" dirty="0"/>
              <a:t>Livrables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fr-CH" dirty="0"/>
              <a:t>Le candidat est responsable de livrer à son chef de projet et à l’expert : </a:t>
            </a:r>
          </a:p>
          <a:p>
            <a:r>
              <a:rPr lang="fr-CH" dirty="0"/>
              <a:t> Une planification initiale </a:t>
            </a:r>
          </a:p>
          <a:p>
            <a:r>
              <a:rPr lang="fr-CH" dirty="0"/>
              <a:t> Un rapport de projet </a:t>
            </a:r>
          </a:p>
          <a:p>
            <a:r>
              <a:rPr lang="fr-CH" dirty="0"/>
              <a:t> Un journal de travail </a:t>
            </a:r>
          </a:p>
          <a:p>
            <a:r>
              <a:rPr lang="fr-CH" dirty="0"/>
              <a:t> Les marches à suivre techniques </a:t>
            </a:r>
          </a:p>
          <a:p>
            <a:r>
              <a:rPr lang="fr-CH" dirty="0"/>
              <a:t> Toutes les sources utilisées </a:t>
            </a:r>
          </a:p>
          <a:p>
            <a:endParaRPr lang="fr-CH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CH" dirty="0"/>
              <a:t>Points spécifiques 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r>
              <a:rPr lang="fr-CH" dirty="0"/>
              <a:t>1. La solution est fonctionnelle </a:t>
            </a:r>
          </a:p>
          <a:p>
            <a:r>
              <a:rPr lang="fr-CH" dirty="0"/>
              <a:t>2. Facilité de mise œuvre </a:t>
            </a:r>
          </a:p>
          <a:p>
            <a:r>
              <a:rPr lang="fr-CH" dirty="0"/>
              <a:t>3. Documentation d’installation et de l’utilisation de la solution pour l’IT </a:t>
            </a:r>
          </a:p>
          <a:p>
            <a:r>
              <a:rPr lang="fr-CH" dirty="0"/>
              <a:t>4. La solution de pare-feu virtuel proposée peut être reproduite </a:t>
            </a:r>
          </a:p>
          <a:p>
            <a:r>
              <a:rPr lang="fr-CH" dirty="0"/>
              <a:t>5. Les règles de pare-feu </a:t>
            </a:r>
          </a:p>
          <a:p>
            <a:r>
              <a:rPr lang="fr-CH" dirty="0"/>
              <a:t>6. Les tables de routage </a:t>
            </a:r>
          </a:p>
          <a:p>
            <a:r>
              <a:rPr lang="fr-CH" dirty="0"/>
              <a:t>7. Description et qualité des tests effectués (stratégie de test) </a:t>
            </a:r>
          </a:p>
          <a:p>
            <a:endParaRPr lang="fr-CH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Damien "FortiDam" Mayor</a:t>
            </a: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fld>
            <a:endParaRPr lang="fr-CH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EA430A85-0789-40CC-6588-3C05FE69A4D4}"/>
              </a:ext>
            </a:extLst>
          </p:cNvPr>
          <p:cNvSpPr txBox="1">
            <a:spLocks/>
          </p:cNvSpPr>
          <p:nvPr/>
        </p:nvSpPr>
        <p:spPr>
          <a:xfrm>
            <a:off x="652463" y="1152983"/>
            <a:ext cx="9404723" cy="6622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CH" sz="36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Implémentation d’un pare-feu Fortinet</a:t>
            </a:r>
          </a:p>
        </p:txBody>
      </p:sp>
    </p:spTree>
    <p:extLst>
      <p:ext uri="{BB962C8B-B14F-4D97-AF65-F5344CB8AC3E}">
        <p14:creationId xmlns:p14="http://schemas.microsoft.com/office/powerpoint/2010/main" val="22888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Planification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Damien "FortiDam" Mayor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fld>
            <a:endParaRPr lang="fr-CH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447800"/>
            <a:ext cx="3801005" cy="36962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5" b="1917"/>
          <a:stretch/>
        </p:blipFill>
        <p:spPr>
          <a:xfrm>
            <a:off x="6597645" y="1447800"/>
            <a:ext cx="3754895" cy="36962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90381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Réalisation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Damien "FortiDam" Mayor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fld>
            <a:endParaRPr lang="fr-CH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800096879"/>
              </p:ext>
            </p:extLst>
          </p:nvPr>
        </p:nvGraphicFramePr>
        <p:xfrm>
          <a:off x="2477728" y="1297858"/>
          <a:ext cx="7682271" cy="4840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787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Installation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Branchements</a:t>
            </a:r>
          </a:p>
          <a:p>
            <a:pPr lvl="1"/>
            <a:r>
              <a:rPr lang="fr-C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RT WAN </a:t>
            </a:r>
            <a:r>
              <a:rPr lang="fr-CH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--- </a:t>
            </a:r>
            <a:r>
              <a:rPr lang="fr-C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FW WAN1</a:t>
            </a:r>
          </a:p>
          <a:p>
            <a:pPr lvl="1"/>
            <a:r>
              <a:rPr lang="fr-C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FW 3 </a:t>
            </a:r>
            <a:r>
              <a:rPr lang="fr-CH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--- </a:t>
            </a:r>
            <a:r>
              <a:rPr lang="fr-C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 1</a:t>
            </a:r>
          </a:p>
          <a:p>
            <a:pPr lvl="1"/>
            <a:r>
              <a:rPr lang="fr-C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 1 </a:t>
            </a:r>
            <a:r>
              <a:rPr lang="fr-CH" dirty="0">
                <a:solidFill>
                  <a:schemeClr val="accent2">
                    <a:lumMod val="75000"/>
                  </a:schemeClr>
                </a:solidFill>
              </a:rPr>
              <a:t>--- </a:t>
            </a:r>
            <a:r>
              <a:rPr lang="fr-C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</a:t>
            </a:r>
          </a:p>
          <a:p>
            <a:pPr lvl="1"/>
            <a:endParaRPr lang="fr-CH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CH" dirty="0"/>
              <a:t>Bouton de mise à zéro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Damien "FortiDam" Mayor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fld>
            <a:endParaRPr lang="fr-CH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Image 8" descr="Une image contenant intérieur, mur&#10;&#10;Description générée automatiquement">
            <a:extLst>
              <a:ext uri="{FF2B5EF4-FFF2-40B4-BE49-F238E27FC236}">
                <a16:creationId xmlns:a16="http://schemas.microsoft.com/office/drawing/2014/main" id="{C88D14AC-0F5A-E000-3CBA-D83E45493C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8" t="6601" r="12238" b="4312"/>
          <a:stretch/>
        </p:blipFill>
        <p:spPr>
          <a:xfrm>
            <a:off x="5948413" y="452718"/>
            <a:ext cx="3811604" cy="61095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1987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Appropriation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Host Name, heure, admin</a:t>
            </a:r>
          </a:p>
          <a:p>
            <a:endParaRPr lang="fr-CH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Damien "FortiDam" Mayor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fld>
            <a:endParaRPr lang="fr-CH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92602D-F1ED-CB5D-2627-A97D7D8C2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01" y="1260873"/>
            <a:ext cx="9403742" cy="278483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6759D23-5F16-1760-03C0-B17FAAD5F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894"/>
          <a:stretch/>
        </p:blipFill>
        <p:spPr>
          <a:xfrm>
            <a:off x="6429848" y="4268909"/>
            <a:ext cx="3620005" cy="24723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24376E5-A16C-5828-D4B5-9765722DEB83}"/>
              </a:ext>
            </a:extLst>
          </p:cNvPr>
          <p:cNvSpPr txBox="1"/>
          <p:nvPr/>
        </p:nvSpPr>
        <p:spPr>
          <a:xfrm>
            <a:off x="549858" y="3989376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 Name, mise à jour, admin &amp; heure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5B8545-AFC2-7132-DFEB-C34EC0E3C1DD}"/>
              </a:ext>
            </a:extLst>
          </p:cNvPr>
          <p:cNvSpPr txBox="1"/>
          <p:nvPr/>
        </p:nvSpPr>
        <p:spPr>
          <a:xfrm>
            <a:off x="3752512" y="6263403"/>
            <a:ext cx="26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Back-up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437630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Local Area Networks - origine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/>
              <a:t>Damien "FortiDam" Mayor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9DE2-19B8-4E75-A167-0E6B1D03D668}" type="slidenum">
              <a:rPr lang="fr-CH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fld>
            <a:endParaRPr lang="fr-CH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1E04A3FC-94D3-BA69-CBE7-A6EAD0499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55"/>
          <a:stretch/>
        </p:blipFill>
        <p:spPr>
          <a:xfrm>
            <a:off x="646111" y="1152983"/>
            <a:ext cx="10115001" cy="4461236"/>
          </a:xfrm>
          <a:ln>
            <a:solidFill>
              <a:schemeClr val="accent1"/>
            </a:solidFill>
          </a:ln>
        </p:spPr>
      </p:pic>
      <p:pic>
        <p:nvPicPr>
          <p:cNvPr id="9" name="Image 8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35CFC400-A7B6-3801-7ADE-E9BABA554F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996" y="5307595"/>
            <a:ext cx="3350875" cy="15504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846035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api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613</TotalTime>
  <Words>592</Words>
  <Application>Microsoft Macintosh PowerPoint</Application>
  <PresentationFormat>Widescreen</PresentationFormat>
  <Paragraphs>150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Adobe Devanagari</vt:lpstr>
      <vt:lpstr>Arial</vt:lpstr>
      <vt:lpstr>Calibri</vt:lpstr>
      <vt:lpstr>Century Gothic</vt:lpstr>
      <vt:lpstr>Wingdings 3</vt:lpstr>
      <vt:lpstr>Ion</vt:lpstr>
      <vt:lpstr>Implémentation d’un pare-feu</vt:lpstr>
      <vt:lpstr>Déroulement</vt:lpstr>
      <vt:lpstr>Introduction</vt:lpstr>
      <vt:lpstr>Cahier des charges</vt:lpstr>
      <vt:lpstr>Planification</vt:lpstr>
      <vt:lpstr>Réalisation</vt:lpstr>
      <vt:lpstr>Installation</vt:lpstr>
      <vt:lpstr>Appropriation</vt:lpstr>
      <vt:lpstr>Local Area Networks - origine</vt:lpstr>
      <vt:lpstr>LANs – Sortie des ports physiques</vt:lpstr>
      <vt:lpstr>LANs – Création des sous -réseaux </vt:lpstr>
      <vt:lpstr>LANs après modifications</vt:lpstr>
      <vt:lpstr>LANs – partage de l’adresse</vt:lpstr>
      <vt:lpstr>Wide Area Network</vt:lpstr>
      <vt:lpstr>Pare-feu</vt:lpstr>
      <vt:lpstr>Points restants &amp; améliorations</vt:lpstr>
      <vt:lpstr>Conclusion &amp; retour personnel</vt:lpstr>
      <vt:lpstr>Questions</vt:lpstr>
      <vt:lpstr>PowerPoint Presentation</vt:lpstr>
      <vt:lpstr>Slides de réserve</vt:lpstr>
      <vt:lpstr>Retour personnel &amp; conclusion</vt:lpstr>
      <vt:lpstr>PowerPoint Presentation</vt:lpstr>
    </vt:vector>
  </TitlesOfParts>
  <Company>CPNV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Implémentation d’un pare-feu Fortinet</dc:title>
  <dc:creator>MAYOR Damien</dc:creator>
  <cp:lastModifiedBy>damien mayor</cp:lastModifiedBy>
  <cp:revision>79</cp:revision>
  <dcterms:created xsi:type="dcterms:W3CDTF">2023-03-29T13:58:56Z</dcterms:created>
  <dcterms:modified xsi:type="dcterms:W3CDTF">2023-04-06T08:35:08Z</dcterms:modified>
</cp:coreProperties>
</file>